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36E41AA-224A-44BC-AC6F-7EBD6D1EABB5}">
          <p14:sldIdLst>
            <p14:sldId id="256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932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91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006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9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23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96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468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0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006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888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6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0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15503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77" y="-69669"/>
            <a:ext cx="12252960" cy="6910250"/>
          </a:xfrm>
          <a:prstGeom prst="rect">
            <a:avLst/>
          </a:prstGeom>
          <a:noFill/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7F41258-7E94-46FE-B043-77F4B6FDCAE3}"/>
              </a:ext>
            </a:extLst>
          </p:cNvPr>
          <p:cNvSpPr/>
          <p:nvPr/>
        </p:nvSpPr>
        <p:spPr>
          <a:xfrm>
            <a:off x="1776549" y="270241"/>
            <a:ext cx="7593874" cy="1044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tx1"/>
                </a:solidFill>
              </a:rPr>
              <a:t>PROPUESTA “UNIDAD DE NEGOCIO RECOLECCIÓN DE RESIDUOS ESPECIALES”</a:t>
            </a:r>
            <a:endParaRPr lang="es-CO" sz="1400" b="1" dirty="0">
              <a:solidFill>
                <a:schemeClr val="tx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F4F9E5-73C0-4499-8D56-109D28413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363" y="2228671"/>
            <a:ext cx="5988825" cy="2669902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D639B6E-BE3C-449C-9F22-F8088F41BAD7}"/>
              </a:ext>
            </a:extLst>
          </p:cNvPr>
          <p:cNvSpPr/>
          <p:nvPr/>
        </p:nvSpPr>
        <p:spPr>
          <a:xfrm>
            <a:off x="2934793" y="1724298"/>
            <a:ext cx="5007428" cy="3483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PROPUESTA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077F2FD-4961-4765-9CBF-DB424698E6AB}"/>
              </a:ext>
            </a:extLst>
          </p:cNvPr>
          <p:cNvSpPr/>
          <p:nvPr/>
        </p:nvSpPr>
        <p:spPr>
          <a:xfrm>
            <a:off x="1323703" y="5016138"/>
            <a:ext cx="8395063" cy="1442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manejo la propuesta con capacidad instalada teniendo en cuenta que la volqueta podrá realizar 2 viajes diarios 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toneladas al relleno (</a:t>
            </a:r>
            <a:r>
              <a:rPr lang="es-CO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agranel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Muebles viejos, colchones, armarios viejos) no compactado. 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actualizan los costos al 2020 aplicando la inflación del 2019 y se proyecta  un AU  administración y utilidad de un 32%. </a:t>
            </a: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366171" cy="685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2AAA48E-766A-479A-A162-EB225F8E59E2}"/>
              </a:ext>
            </a:extLst>
          </p:cNvPr>
          <p:cNvSpPr/>
          <p:nvPr/>
        </p:nvSpPr>
        <p:spPr>
          <a:xfrm>
            <a:off x="2821581" y="1402090"/>
            <a:ext cx="5364476" cy="278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COSTOS FIJOS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52CAE8E-89F1-4D2C-A16A-F648B1994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681" y="1963553"/>
            <a:ext cx="6073969" cy="2367815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983EA8B5-A4CC-481A-BED8-C17AA4BD5438}"/>
              </a:ext>
            </a:extLst>
          </p:cNvPr>
          <p:cNvSpPr/>
          <p:nvPr/>
        </p:nvSpPr>
        <p:spPr>
          <a:xfrm>
            <a:off x="1332412" y="4706754"/>
            <a:ext cx="8786948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costos que se tienen de las volquetas, es teniendo en cuenta información de la empresa tomado como base del 2019 y actualizado a precios de 2020 (mantenimiento, impuestos, seguros y combustible).</a:t>
            </a:r>
          </a:p>
          <a:p>
            <a:pPr algn="just"/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retroexcavadora, los costos serian mantenimiento combustible, no incluye costos de inversión.</a:t>
            </a:r>
          </a:p>
        </p:txBody>
      </p:sp>
    </p:spTree>
    <p:extLst>
      <p:ext uri="{BB962C8B-B14F-4D97-AF65-F5344CB8AC3E}">
        <p14:creationId xmlns:p14="http://schemas.microsoft.com/office/powerpoint/2010/main" val="37535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2AAA48E-766A-479A-A162-EB225F8E59E2}"/>
              </a:ext>
            </a:extLst>
          </p:cNvPr>
          <p:cNvSpPr/>
          <p:nvPr/>
        </p:nvSpPr>
        <p:spPr>
          <a:xfrm>
            <a:off x="2873832" y="1349836"/>
            <a:ext cx="5399315" cy="278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COSTOS</a:t>
            </a:r>
            <a:r>
              <a:rPr lang="es-CO" dirty="0"/>
              <a:t> </a:t>
            </a:r>
            <a:r>
              <a:rPr lang="es-CO" b="1" dirty="0">
                <a:solidFill>
                  <a:schemeClr val="tx1"/>
                </a:solidFill>
              </a:rPr>
              <a:t>FIJOS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E5EECFA-F4C9-4EBF-A962-373FD8D8A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115" y="1760943"/>
            <a:ext cx="5834742" cy="248013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EA94F07-CB18-4F0D-8B09-6289A20F8870}"/>
              </a:ext>
            </a:extLst>
          </p:cNvPr>
          <p:cNvSpPr/>
          <p:nvPr/>
        </p:nvSpPr>
        <p:spPr>
          <a:xfrm>
            <a:off x="1532709" y="4624252"/>
            <a:ext cx="859536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operarios de recolección, serán seis (6) por cuadrilla para un total de doce (12) operarios, tres (3) conductores, dos (2) volquetas y una (1) retroexcavadora, teniendo en cuenta que serian operarios por la empresa (planta), con todos los beneficios legales por la entidad.</a:t>
            </a:r>
          </a:p>
        </p:txBody>
      </p:sp>
    </p:spTree>
    <p:extLst>
      <p:ext uri="{BB962C8B-B14F-4D97-AF65-F5344CB8AC3E}">
        <p14:creationId xmlns:p14="http://schemas.microsoft.com/office/powerpoint/2010/main" val="6491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8675"/>
            <a:ext cx="12192000" cy="713667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2AAA48E-766A-479A-A162-EB225F8E59E2}"/>
              </a:ext>
            </a:extLst>
          </p:cNvPr>
          <p:cNvSpPr/>
          <p:nvPr/>
        </p:nvSpPr>
        <p:spPr>
          <a:xfrm>
            <a:off x="3056710" y="1645920"/>
            <a:ext cx="5120640" cy="278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COSTOS</a:t>
            </a:r>
            <a:r>
              <a:rPr lang="es-CO" dirty="0"/>
              <a:t> </a:t>
            </a:r>
            <a:r>
              <a:rPr lang="es-CO" b="1" dirty="0">
                <a:solidFill>
                  <a:schemeClr val="tx1"/>
                </a:solidFill>
              </a:rPr>
              <a:t>VARIABLES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E5B84AE-3A9D-4D26-8DDF-B91F11C4C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335" y="2038891"/>
            <a:ext cx="5748524" cy="90460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CE80BEE-5AB4-46BC-A78D-6C88C25F2AB0}"/>
              </a:ext>
            </a:extLst>
          </p:cNvPr>
          <p:cNvSpPr/>
          <p:nvPr/>
        </p:nvSpPr>
        <p:spPr>
          <a:xfrm>
            <a:off x="1680754" y="3161211"/>
            <a:ext cx="83602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disposición final de residuos sólidos especiales, tonelada por año será de 2.496 para un valor de $ 99,840,000.</a:t>
            </a:r>
          </a:p>
        </p:txBody>
      </p:sp>
    </p:spTree>
    <p:extLst>
      <p:ext uri="{BB962C8B-B14F-4D97-AF65-F5344CB8AC3E}">
        <p14:creationId xmlns:p14="http://schemas.microsoft.com/office/powerpoint/2010/main" val="288842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8675"/>
            <a:ext cx="12192000" cy="713667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68D07AE-CE4E-4D31-853E-FCB880FEF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563" y="875899"/>
            <a:ext cx="5544247" cy="244481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CE80BEE-5AB4-46BC-A78D-6C88C25F2AB0}"/>
              </a:ext>
            </a:extLst>
          </p:cNvPr>
          <p:cNvSpPr/>
          <p:nvPr/>
        </p:nvSpPr>
        <p:spPr>
          <a:xfrm>
            <a:off x="721895" y="3473808"/>
            <a:ext cx="10163819" cy="322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sz="1400" dirty="0">
              <a:solidFill>
                <a:schemeClr val="tx1"/>
              </a:solidFill>
            </a:endParaRPr>
          </a:p>
          <a:p>
            <a:pPr algn="just"/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FIJO =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Asumir completo.</a:t>
            </a:r>
          </a:p>
          <a:p>
            <a:pPr algn="just"/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VARIABLE =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 de la cantidad de las toneladas.</a:t>
            </a:r>
          </a:p>
          <a:p>
            <a:pPr algn="just"/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Independientemente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toneladas que se lleven al relleno los costos fijos se deben asumir completos (personal, mantenimiento, seguros, impuestos, combustibles).</a:t>
            </a:r>
          </a:p>
          <a:p>
            <a:pPr algn="just"/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Costo: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costo fijo y el costo variable y se le incrementa un (AU) administración utilidad del 32% y lo define el Gerente o el Alcalde. </a:t>
            </a:r>
          </a:p>
          <a:p>
            <a:pPr algn="just"/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Anual: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Contando con la operación y el componente AU se evalúa la operación a 12 meses con un valor 802,663,013</a:t>
            </a:r>
          </a:p>
          <a:p>
            <a:pPr algn="just"/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</a:t>
            </a:r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mensual: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cobraría la empresa por 208 toneladas mensuales un valor de 66,888,584.</a:t>
            </a:r>
          </a:p>
          <a:p>
            <a:pPr algn="just"/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tonelada: </a:t>
            </a:r>
            <a:r>
              <a:rPr lang="es-CO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Dispuesta en el relleno contando con recolección, transporte y disposición final con un valor de </a:t>
            </a:r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321,850 mensual.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10BF771-9EDD-4E6F-8E9D-8C59CE4DDC51}"/>
              </a:ext>
            </a:extLst>
          </p:cNvPr>
          <p:cNvSpPr/>
          <p:nvPr/>
        </p:nvSpPr>
        <p:spPr>
          <a:xfrm>
            <a:off x="2978338" y="105878"/>
            <a:ext cx="5120640" cy="616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RESUMEN PROPUESTA</a:t>
            </a:r>
          </a:p>
        </p:txBody>
      </p:sp>
    </p:spTree>
    <p:extLst>
      <p:ext uri="{BB962C8B-B14F-4D97-AF65-F5344CB8AC3E}">
        <p14:creationId xmlns:p14="http://schemas.microsoft.com/office/powerpoint/2010/main" val="146183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713667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596D963-F8CC-423C-BC09-25AD70D4AC26}"/>
              </a:ext>
            </a:extLst>
          </p:cNvPr>
          <p:cNvSpPr/>
          <p:nvPr/>
        </p:nvSpPr>
        <p:spPr>
          <a:xfrm>
            <a:off x="1611086" y="2228671"/>
            <a:ext cx="927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4000" dirty="0">
              <a:solidFill>
                <a:schemeClr val="accent2">
                  <a:lumMod val="75000"/>
                </a:schemeClr>
              </a:solidFill>
              <a:ea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E80BEE-5AB4-46BC-A78D-6C88C25F2AB0}"/>
              </a:ext>
            </a:extLst>
          </p:cNvPr>
          <p:cNvSpPr/>
          <p:nvPr/>
        </p:nvSpPr>
        <p:spPr>
          <a:xfrm>
            <a:off x="696686" y="3714207"/>
            <a:ext cx="10511245" cy="290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dirty="0">
              <a:solidFill>
                <a:schemeClr val="tx1"/>
              </a:solidFill>
            </a:endParaRP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1357162" y="1491916"/>
            <a:ext cx="10058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PENDIENTES: </a:t>
            </a: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el valor de las herramientas y Dotación del personal.</a:t>
            </a:r>
          </a:p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Costo de la inversión de las dos volquetas y la retroexcavadora en caso de que Serviciudad las valla a adquirir (Se solicito cotización a Chevrolet Caminos). </a:t>
            </a:r>
          </a:p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caso de no realizar la inversión Serviciudad cual seria la figura Jurídica ( alquiler, comodato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para el suministro de los equipos necesarios).   </a:t>
            </a:r>
          </a:p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Pendiente por definir si la unidad de negocio de recolección de residuos especiales es solo para atender la necesidad del municipio o para prestar el servicio a la ciudadanía en general.</a:t>
            </a:r>
          </a:p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caso de que sea para prestar el servicio al municipio y a la ciudadanía en general se  debe establecer la tarifa a cobrar donde se incluya los costos de retorno de la inversión de prestación de servicio y una utilidad moderada.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89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492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137</cp:revision>
  <dcterms:created xsi:type="dcterms:W3CDTF">2020-02-20T20:37:42Z</dcterms:created>
  <dcterms:modified xsi:type="dcterms:W3CDTF">2020-04-29T02:21:54Z</dcterms:modified>
</cp:coreProperties>
</file>